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62" r:id="rId3"/>
    <p:sldId id="366" r:id="rId4"/>
    <p:sldId id="364" r:id="rId5"/>
    <p:sldId id="365" r:id="rId6"/>
    <p:sldId id="349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BFD"/>
    <a:srgbClr val="E9EFF7"/>
    <a:srgbClr val="D7EBF9"/>
    <a:srgbClr val="0099FF"/>
    <a:srgbClr val="FF0066"/>
    <a:srgbClr val="FF9900"/>
    <a:srgbClr val="CCFFCC"/>
    <a:srgbClr val="006600"/>
    <a:srgbClr val="5A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25" autoAdjust="0"/>
    <p:restoredTop sz="99645" autoAdjust="0"/>
  </p:normalViewPr>
  <p:slideViewPr>
    <p:cSldViewPr>
      <p:cViewPr>
        <p:scale>
          <a:sx n="100" d="100"/>
          <a:sy n="100" d="100"/>
        </p:scale>
        <p:origin x="-10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88EB8-BD27-49B8-9FC1-31807A2F06DB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69EDA-32E8-466B-8D7F-2CBDB9AF3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90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MS Outlook" pitchFamily="2" charset="2"/>
              </a:defRPr>
            </a:lvl1pPr>
            <a:lvl2pPr marL="742950" indent="-285750">
              <a:defRPr>
                <a:solidFill>
                  <a:schemeClr val="tx1"/>
                </a:solidFill>
                <a:latin typeface="MS Outlook" pitchFamily="2" charset="2"/>
              </a:defRPr>
            </a:lvl2pPr>
            <a:lvl3pPr marL="1143000" indent="-228600">
              <a:defRPr>
                <a:solidFill>
                  <a:schemeClr val="tx1"/>
                </a:solidFill>
                <a:latin typeface="MS Outlook" pitchFamily="2" charset="2"/>
              </a:defRPr>
            </a:lvl3pPr>
            <a:lvl4pPr marL="1600200" indent="-228600">
              <a:defRPr>
                <a:solidFill>
                  <a:schemeClr val="tx1"/>
                </a:solidFill>
                <a:latin typeface="MS Outlook" pitchFamily="2" charset="2"/>
              </a:defRPr>
            </a:lvl4pPr>
            <a:lvl5pPr marL="2057400" indent="-228600">
              <a:defRPr>
                <a:solidFill>
                  <a:schemeClr val="tx1"/>
                </a:solidFill>
                <a:latin typeface="MS Outlook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S Outlook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S Outlook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S Outlook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S Outlook" pitchFamily="2" charset="2"/>
              </a:defRPr>
            </a:lvl9pPr>
          </a:lstStyle>
          <a:p>
            <a:fld id="{D6D76020-7444-4F6A-81AD-F74CD6E6443D}" type="slidenum">
              <a:rPr lang="ru-RU" altLang="ru-RU" smtClean="0">
                <a:latin typeface="Arial" charset="0"/>
              </a:rPr>
              <a:pPr/>
              <a:t>6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68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AF97E-2C00-4F2B-A525-F8974EF9422E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22"/>
          <p:cNvSpPr>
            <a:spLocks noChangeArrowheads="1"/>
          </p:cNvSpPr>
          <p:nvPr/>
        </p:nvSpPr>
        <p:spPr bwMode="auto">
          <a:xfrm>
            <a:off x="-1" y="1412776"/>
            <a:ext cx="9125635" cy="3456384"/>
          </a:xfrm>
          <a:prstGeom prst="homePlat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 algn="ctr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ЗАКОНОДАТЕЛЬНЫЕ ИНИЦИАТИВЫ</a:t>
            </a:r>
          </a:p>
          <a:p>
            <a:pPr lvl="0" algn="ctr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СОВЕРШЕНСТВОВАНИЮ ЗАКУПОК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92080" y="5301208"/>
            <a:ext cx="3672408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-171450"/>
            <a:ext cx="3887788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99592" y="958850"/>
            <a:ext cx="4287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 Департамент </a:t>
            </a:r>
            <a:r>
              <a:rPr lang="ru-RU" sz="1600" b="1" dirty="0"/>
              <a:t>развития контрактной системы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51278" y="4941168"/>
            <a:ext cx="3672408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Директор </a:t>
            </a:r>
          </a:p>
          <a:p>
            <a:pPr algn="ctr">
              <a:lnSpc>
                <a:spcPts val="16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Департамента развития контрактной системы</a:t>
            </a:r>
          </a:p>
          <a:p>
            <a:pPr algn="ctr">
              <a:lnSpc>
                <a:spcPts val="1600"/>
              </a:lnSpc>
            </a:pP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600"/>
              </a:lnSpc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М.В. Чемерисов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20294" y="6362943"/>
            <a:ext cx="17456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smtClean="0">
                <a:latin typeface="Arial" panose="020B0604020202020204" pitchFamily="34" charset="0"/>
                <a:cs typeface="Arial" panose="020B0604020202020204" pitchFamily="34" charset="0"/>
              </a:rPr>
              <a:t>22 декабря 2015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-29230" y="0"/>
            <a:ext cx="8083598" cy="76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ОСНОВНЫЕ ИЗМЕНЕНИЯ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В ФЕДЕРАЛЬНЫЙ ЗАКОН №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44-ФЗ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2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003" y="764704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240000" y="972000"/>
            <a:ext cx="5760000" cy="16642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958850"/>
            <a:ext cx="1584176" cy="548699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310342" y="1080000"/>
            <a:ext cx="2880000" cy="108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3996" y="1250668"/>
            <a:ext cx="260250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rgbClr val="1F497D">
                    <a:lumMod val="50000"/>
                  </a:srgbClr>
                </a:solidFill>
              </a:rPr>
              <a:t>ВНЕДРЕНИЕ </a:t>
            </a:r>
            <a:endParaRPr lang="ru-RU" sz="1400" b="1" dirty="0" smtClean="0">
              <a:solidFill>
                <a:srgbClr val="1F497D">
                  <a:lumMod val="50000"/>
                </a:srgbClr>
              </a:solidFill>
            </a:endParaRPr>
          </a:p>
          <a:p>
            <a:pPr lvl="0" algn="ctr"/>
            <a:r>
              <a:rPr lang="ru-RU" sz="1400" b="1" dirty="0" smtClean="0">
                <a:solidFill>
                  <a:srgbClr val="1F497D">
                    <a:lumMod val="50000"/>
                  </a:srgbClr>
                </a:solidFill>
              </a:rPr>
              <a:t>ЭЛЕКТРОННЫХ ПРОЦЕДУР</a:t>
            </a:r>
          </a:p>
          <a:p>
            <a:pPr lvl="0" algn="ctr"/>
            <a:r>
              <a:rPr lang="ru-RU" sz="1400" b="1" dirty="0" smtClean="0">
                <a:solidFill>
                  <a:srgbClr val="1F497D">
                    <a:lumMod val="50000"/>
                  </a:srgbClr>
                </a:solidFill>
              </a:rPr>
              <a:t>(ЗАКОНОПРОЕКТ </a:t>
            </a:r>
            <a:r>
              <a:rPr lang="ru-RU" sz="1400" b="1" dirty="0">
                <a:solidFill>
                  <a:srgbClr val="1F497D">
                    <a:lumMod val="50000"/>
                  </a:srgbClr>
                </a:solidFill>
              </a:rPr>
              <a:t>№ </a:t>
            </a:r>
            <a:r>
              <a:rPr lang="ru-RU" sz="1400" b="1" dirty="0" smtClean="0">
                <a:solidFill>
                  <a:srgbClr val="1F497D">
                    <a:lumMod val="50000"/>
                  </a:srgbClr>
                </a:solidFill>
              </a:rPr>
              <a:t>623906-6)</a:t>
            </a:r>
            <a:endParaRPr lang="ru-RU" sz="1400" b="1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09329" y="958850"/>
            <a:ext cx="5530665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Возможность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подачи заявки 24 часа в сутки из любого региона</a:t>
            </a: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Анонимность рассмотрения заявки, снижение рисков сговора</a:t>
            </a: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Единый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реестр поставщиков (подрядчиков, исполнителей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), единая аккредитация поставщиков на всех электронных площадках одновременно за счет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интеграции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с ЕГРЮЛ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и ЕГРП </a:t>
            </a: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Рост возможностей для контроля (автоматизированный контроль)</a:t>
            </a:r>
          </a:p>
          <a:p>
            <a:pPr marL="187325" indent="-187325">
              <a:buFont typeface="Arial" panose="020B0604020202020204" pitchFamily="34" charset="0"/>
              <a:buChar char="•"/>
            </a:pPr>
            <a:endParaRPr lang="ru-RU" sz="5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Пятиугольник 20"/>
          <p:cNvSpPr/>
          <p:nvPr/>
        </p:nvSpPr>
        <p:spPr>
          <a:xfrm>
            <a:off x="310342" y="2963326"/>
            <a:ext cx="2880000" cy="108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0342" y="3026272"/>
            <a:ext cx="27322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1F497D">
                    <a:lumMod val="50000"/>
                  </a:srgbClr>
                </a:solidFill>
              </a:rPr>
              <a:t>УСТАНОВЛЕНИИ СРОКА </a:t>
            </a:r>
            <a:endParaRPr lang="ru-RU" sz="1400" b="1" dirty="0" smtClean="0">
              <a:solidFill>
                <a:srgbClr val="1F497D">
                  <a:lumMod val="50000"/>
                </a:srgbClr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1F497D">
                    <a:lumMod val="50000"/>
                  </a:srgbClr>
                </a:solidFill>
              </a:rPr>
              <a:t>ОПЛАТЫ </a:t>
            </a:r>
            <a:r>
              <a:rPr lang="ru-RU" sz="1400" b="1" dirty="0">
                <a:solidFill>
                  <a:srgbClr val="1F497D">
                    <a:lumMod val="50000"/>
                  </a:srgbClr>
                </a:solidFill>
              </a:rPr>
              <a:t>ЗАКАЗЧИКОМ ИСПОЛНЕННЫХ </a:t>
            </a:r>
            <a:r>
              <a:rPr lang="ru-RU" sz="1400" b="1" dirty="0" smtClean="0">
                <a:solidFill>
                  <a:srgbClr val="1F497D">
                    <a:lumMod val="50000"/>
                  </a:srgbClr>
                </a:solidFill>
              </a:rPr>
              <a:t>ПОСТАВЩИКОМ </a:t>
            </a:r>
            <a:r>
              <a:rPr lang="ru-RU" sz="1400" b="1" dirty="0">
                <a:solidFill>
                  <a:srgbClr val="1F497D">
                    <a:lumMod val="50000"/>
                  </a:srgbClr>
                </a:solidFill>
              </a:rPr>
              <a:t>ОБЯЗАТЕЛЬСТВ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240000" y="2963324"/>
            <a:ext cx="5760000" cy="108000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240000" y="3047972"/>
            <a:ext cx="5760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Решение проблемы необоснованно длительных сроков взаиморасчетов по исполненным контрактам, а также проблемы вымогательства «откатов» за сокращение сроков оплаты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40000" y="4881754"/>
            <a:ext cx="5760000" cy="108000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32" name="Пятиугольник 31"/>
          <p:cNvSpPr/>
          <p:nvPr/>
        </p:nvSpPr>
        <p:spPr>
          <a:xfrm>
            <a:off x="310342" y="4881756"/>
            <a:ext cx="2880000" cy="108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70316" y="4944702"/>
            <a:ext cx="576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Решение проблемы «перепродажи» контрактов</a:t>
            </a:r>
          </a:p>
          <a:p>
            <a:pPr marL="187325" indent="-187325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Предотвращение случаев передачи заказчиком исполнения контракта на субподряд аффилированной организации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73649" y="5160146"/>
            <a:ext cx="23263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1F497D">
                    <a:lumMod val="50000"/>
                  </a:srgbClr>
                </a:solidFill>
              </a:rPr>
              <a:t>РАСКРЫТИЕ ИНФОРМАЦИИ О СУБПОДРЯДЧИКАХ</a:t>
            </a:r>
          </a:p>
        </p:txBody>
      </p:sp>
    </p:spTree>
    <p:extLst>
      <p:ext uri="{BB962C8B-B14F-4D97-AF65-F5344CB8AC3E}">
        <p14:creationId xmlns:p14="http://schemas.microsoft.com/office/powerpoint/2010/main" val="206074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-29230" y="0"/>
            <a:ext cx="8083598" cy="76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ОСНОВНЫЕ ИЗМЕНЕНИЯ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В ФЕДЕРАЛЬНЫЙ ЗАКОН № 44-ФЗ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3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003" y="764704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79512" y="958850"/>
            <a:ext cx="1584176" cy="548699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ятиугольник 33"/>
          <p:cNvSpPr/>
          <p:nvPr/>
        </p:nvSpPr>
        <p:spPr>
          <a:xfrm>
            <a:off x="309600" y="1080000"/>
            <a:ext cx="2880000" cy="108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43381" y="1250668"/>
            <a:ext cx="24792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1F497D">
                    <a:lumMod val="50000"/>
                  </a:srgbClr>
                </a:solidFill>
              </a:rPr>
              <a:t>ПОВЫШЕНИИ КАЧЕСТВА ПРИЕМКИ РЕЗУЛЬТАТОВ ИСПОЛНЕНИЯ КОНТРАКТА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240000" y="972000"/>
            <a:ext cx="5760000" cy="1188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323725" y="1057721"/>
            <a:ext cx="5670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Решение проблемы оплаты фактически неисполненных или исполненных не в полном объеме обязательств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309600" y="3009865"/>
            <a:ext cx="2880000" cy="108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3381" y="3072811"/>
            <a:ext cx="2664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1F497D">
                    <a:lumMod val="50000"/>
                  </a:srgbClr>
                </a:solidFill>
              </a:rPr>
              <a:t>ИСКЛЮЧЕНИЕ СЛУЧАЕВ НЕОБОСНОВАННЫХ ЗАКУПОК У ЕДИНСТВЕННОГО ПОСТАВЩИКА В СЛУЧАЯХ ЧС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40000" y="2996952"/>
            <a:ext cx="576000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40000" y="3072811"/>
            <a:ext cx="582403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-187325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Предотвращение случаев закупок у единственного поставщика, по окончании периода ЧС</a:t>
            </a:r>
          </a:p>
          <a:p>
            <a:pPr marL="452438" indent="-187325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Злоупотребление правом на объявление режима ЧС исключительно в целях осуществления закупки у единственного поставщика</a:t>
            </a:r>
          </a:p>
          <a:p>
            <a:pPr marL="452438" indent="-187325">
              <a:buFont typeface="Arial" panose="020B0604020202020204" pitchFamily="34" charset="0"/>
              <a:buChar char="•"/>
            </a:pPr>
            <a:endParaRPr lang="ru-RU" sz="5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6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240000" y="972000"/>
            <a:ext cx="5760000" cy="5400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-29230" y="0"/>
            <a:ext cx="8083598" cy="76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ОСНОВНЫЕ ИЗМЕНЕНИЯ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В ФЕДЕРАЛЬНЫЙ ЗАКОН № 44-ФЗ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4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003" y="764704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79512" y="958850"/>
            <a:ext cx="1584176" cy="548699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309600" y="1080000"/>
            <a:ext cx="2880000" cy="108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24940" y="1106261"/>
            <a:ext cx="56901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РЕОРГАНИЗАЦИЯ  СИСТЕМЫ КОНТРОЛЯ В СФЕРЕ ЗАКУПОК: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Передача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полномочий муниципальных органов контроля в сфере закупок соответствующим контрольным органам субъектов РФ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Утверждение Правительством Российской Федерации порядка осуществления контроля в сфере закупок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ФОРМИРОВАНИЕ ВЕРТИКАЛИ ПРОЦЕДУРНОГО КОНТРОЛЯ: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Наделение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ФАС России полномочиями по проведению плановых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проверок результатов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деятельности контрольных органов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субъектов РФ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tx2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  <a:p>
            <a:pPr algn="just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УТВЕРЖДЕНИЕ МЕТОДИКИ ОЦЕНКИ ЭФФЕКТИВНОСТИ КОНТРОЛЯ </a:t>
            </a:r>
            <a:b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В СФЕРЕ ЗАКУПОК, УСТАНАВЛИВАЮЩЕЙ КРИТЕРИИ И ПОРЯДОК ОЦЕНКИ </a:t>
            </a:r>
          </a:p>
          <a:p>
            <a:pPr algn="just"/>
            <a:endParaRPr lang="ru-RU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СОЗДАНИЕ СОВЕТА ПО КОНТРОЛЮ И АУДИТУ В СФЕРЕ ЗАКУПОК ДЛЯ ОПРЕДЕЛЕНИЯ ЕДИНЫХ ПРИНЦИПОВ И МЕТОДОЛОГИИ КОНТРОЛЯ </a:t>
            </a:r>
            <a:b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В СФЕРЕ ЗАКУПОК</a:t>
            </a:r>
          </a:p>
          <a:p>
            <a:pPr algn="just"/>
            <a:endParaRPr lang="ru-RU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algn="just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ЗАПРЕТ НА ВОЗЛОЖЕНИЕ ФУНКЦИЙ ПО ЦЕНТРАЛИЗАЦИИ ЗАКУПОК  НА ОРГАНЫ КОНТРОЛЯ: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Исключение несвойственных контрольным органам функции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Снижение коррупционных 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рисков  и повышение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эффективности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контроля</a:t>
            </a:r>
            <a:endParaRPr lang="ru-RU" sz="1400" b="1" dirty="0">
              <a:solidFill>
                <a:schemeClr val="tx2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8853" y="1229406"/>
            <a:ext cx="2809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rgbClr val="1F497D">
                    <a:lumMod val="50000"/>
                  </a:srgbClr>
                </a:solidFill>
              </a:rPr>
              <a:t>ОПТИМИЗАЦИЯ </a:t>
            </a:r>
            <a:endParaRPr lang="ru-RU" sz="1400" b="1" dirty="0" smtClean="0">
              <a:solidFill>
                <a:srgbClr val="1F497D">
                  <a:lumMod val="50000"/>
                </a:srgbClr>
              </a:solidFill>
            </a:endParaRPr>
          </a:p>
          <a:p>
            <a:pPr lvl="0" algn="ctr"/>
            <a:r>
              <a:rPr lang="ru-RU" sz="1400" b="1" dirty="0" smtClean="0">
                <a:solidFill>
                  <a:srgbClr val="1F497D">
                    <a:lumMod val="50000"/>
                  </a:srgbClr>
                </a:solidFill>
              </a:rPr>
              <a:t>КОНТРОЛЯ В СФЕРЕ ЗАКУПОК</a:t>
            </a:r>
            <a:endParaRPr lang="ru-RU" sz="1400" b="1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8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-29230" y="0"/>
            <a:ext cx="8083598" cy="76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ОСНОВНЫЕ ИЗМЕНЕНИЯ В ФЕДЕРАЛЬНЫЙ ЗАКОН № 223-ФЗ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5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003" y="764704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79512" y="958850"/>
            <a:ext cx="1584176" cy="548699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ятиугольник 40"/>
          <p:cNvSpPr/>
          <p:nvPr/>
        </p:nvSpPr>
        <p:spPr>
          <a:xfrm>
            <a:off x="309600" y="1080000"/>
            <a:ext cx="2880000" cy="108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09600" y="1261648"/>
            <a:ext cx="25914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1F497D">
                    <a:lumMod val="50000"/>
                  </a:srgbClr>
                </a:solidFill>
              </a:rPr>
              <a:t>СОВЕРШЕНСТВОВАНИЕ ЗАКОНА № 223-ФЗ</a:t>
            </a:r>
          </a:p>
          <a:p>
            <a:pPr algn="ctr"/>
            <a:r>
              <a:rPr lang="ru-RU" sz="1400" b="1" dirty="0">
                <a:solidFill>
                  <a:srgbClr val="1F497D">
                    <a:lumMod val="50000"/>
                  </a:srgbClr>
                </a:solidFill>
              </a:rPr>
              <a:t>(ЗАКОНОПРОЕКТ № 821534-6)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240000" y="972000"/>
            <a:ext cx="5760000" cy="447322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296955" y="1044226"/>
            <a:ext cx="5646089" cy="4144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Исчерпывающий перечень конкурентных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способов закупки </a:t>
            </a:r>
            <a:endParaRPr lang="ru-RU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Установление требования о проведении конкурентных способов исключительно в электронной форме на </a:t>
            </a:r>
            <a:r>
              <a:rPr lang="ru-RU" sz="1400" b="1" dirty="0">
                <a:solidFill>
                  <a:srgbClr val="C00000"/>
                </a:solidFill>
              </a:rPr>
              <a:t>универсальных электронных </a:t>
            </a:r>
            <a:r>
              <a:rPr lang="ru-RU" sz="1400" b="1" dirty="0" smtClean="0">
                <a:solidFill>
                  <a:srgbClr val="C00000"/>
                </a:solidFill>
              </a:rPr>
              <a:t>площадках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Обязательность заключения договоров по результатам процедур определения поставщиков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Ограничение возможностей для изменения существенных условий заключенных договоров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Расширение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перечня оснований для обжалования участником закупки  в антимонопольный орган действий (бездействия)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заказчиков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Типовые положения о закупке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В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едомственный контроль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Единые закупочные политики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холдинговых компаний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Региональные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корпоративные системы закупок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Рисунок 2" descr="cid:0b5f5812-d799-4f22-81f6-9792a071f29f@economy.gov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281" y="87180"/>
            <a:ext cx="1840951" cy="83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52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76250"/>
            <a:ext cx="1741487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Прямоугольник 5"/>
          <p:cNvSpPr>
            <a:spLocks noChangeArrowheads="1"/>
          </p:cNvSpPr>
          <p:nvPr/>
        </p:nvSpPr>
        <p:spPr bwMode="auto">
          <a:xfrm>
            <a:off x="1720850" y="2636838"/>
            <a:ext cx="5588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Verdana" pitchFamily="34" charset="0"/>
              </a:rPr>
              <a:t>Минэкономразвития России</a:t>
            </a:r>
          </a:p>
        </p:txBody>
      </p:sp>
      <p:sp>
        <p:nvSpPr>
          <p:cNvPr id="63492" name="Прямоугольник 6"/>
          <p:cNvSpPr>
            <a:spLocks noChangeArrowheads="1"/>
          </p:cNvSpPr>
          <p:nvPr/>
        </p:nvSpPr>
        <p:spPr bwMode="auto">
          <a:xfrm>
            <a:off x="1360488" y="3033713"/>
            <a:ext cx="6475412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7F7F7F"/>
                </a:solidFill>
                <a:latin typeface="Verdana" pitchFamily="34" charset="0"/>
              </a:rPr>
              <a:t>Департамент развития контрактной системы</a:t>
            </a:r>
          </a:p>
        </p:txBody>
      </p:sp>
      <p:sp>
        <p:nvSpPr>
          <p:cNvPr id="63493" name="Прямоугольник 5"/>
          <p:cNvSpPr>
            <a:spLocks noChangeArrowheads="1"/>
          </p:cNvSpPr>
          <p:nvPr/>
        </p:nvSpPr>
        <p:spPr bwMode="auto">
          <a:xfrm>
            <a:off x="611188" y="4076700"/>
            <a:ext cx="8058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5044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4512</TotalTime>
  <Words>351</Words>
  <Application>Microsoft Office PowerPoint</Application>
  <PresentationFormat>Экран (4:3)</PresentationFormat>
  <Paragraphs>66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SDM</dc:creator>
  <cp:lastModifiedBy>Генералова Ольга Николаевна</cp:lastModifiedBy>
  <cp:revision>308</cp:revision>
  <cp:lastPrinted>2015-12-21T16:10:55Z</cp:lastPrinted>
  <dcterms:created xsi:type="dcterms:W3CDTF">2014-12-25T11:12:15Z</dcterms:created>
  <dcterms:modified xsi:type="dcterms:W3CDTF">2016-01-26T05:57:10Z</dcterms:modified>
</cp:coreProperties>
</file>