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2" r:id="rId4"/>
    <p:sldId id="268" r:id="rId5"/>
    <p:sldId id="283" r:id="rId6"/>
    <p:sldId id="269" r:id="rId7"/>
    <p:sldId id="289" r:id="rId8"/>
    <p:sldId id="293" r:id="rId9"/>
    <p:sldId id="294" r:id="rId10"/>
    <p:sldId id="270" r:id="rId11"/>
    <p:sldId id="271" r:id="rId12"/>
    <p:sldId id="274" r:id="rId13"/>
    <p:sldId id="272" r:id="rId14"/>
    <p:sldId id="275" r:id="rId15"/>
    <p:sldId id="277" r:id="rId16"/>
    <p:sldId id="273" r:id="rId17"/>
    <p:sldId id="297" r:id="rId18"/>
    <p:sldId id="298" r:id="rId19"/>
    <p:sldId id="261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86916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90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8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8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67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9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2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5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A699-FF47-440F-BD13-921836B05EE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D05F9-8506-44E1-BE87-7FDFBFF72B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38542" y="6518306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44624"/>
            <a:ext cx="7309476" cy="18573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Сложности при обучении </a:t>
            </a:r>
            <a:r>
              <a:rPr lang="ru-RU" b="1" dirty="0" err="1" smtClean="0"/>
              <a:t>детей-инофонов</a:t>
            </a:r>
            <a:r>
              <a:rPr lang="ru-RU" b="1" dirty="0" smtClean="0"/>
              <a:t> английскому языку и пути их преодоления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3491880" cy="816496"/>
          </a:xfrm>
        </p:spPr>
        <p:txBody>
          <a:bodyPr>
            <a:normAutofit fontScale="47500" lnSpcReduction="20000"/>
          </a:bodyPr>
          <a:lstStyle/>
          <a:p>
            <a:r>
              <a:rPr lang="tt-RU" b="1" dirty="0" smtClean="0">
                <a:solidFill>
                  <a:schemeClr val="tx1"/>
                </a:solidFill>
              </a:rPr>
              <a:t>Зарипова Алсу Рифатовна</a:t>
            </a:r>
          </a:p>
          <a:p>
            <a:r>
              <a:rPr lang="tt-RU" b="1" dirty="0">
                <a:solidFill>
                  <a:schemeClr val="tx1"/>
                </a:solidFill>
              </a:rPr>
              <a:t>у</a:t>
            </a:r>
            <a:r>
              <a:rPr lang="tt-RU" b="1" dirty="0" smtClean="0">
                <a:solidFill>
                  <a:schemeClr val="tx1"/>
                </a:solidFill>
              </a:rPr>
              <a:t>чител</a:t>
            </a:r>
            <a:r>
              <a:rPr lang="ru-RU" b="1" dirty="0">
                <a:solidFill>
                  <a:schemeClr val="tx1"/>
                </a:solidFill>
              </a:rPr>
              <a:t>ь</a:t>
            </a:r>
            <a:r>
              <a:rPr lang="tt-RU" b="1" dirty="0" smtClean="0">
                <a:solidFill>
                  <a:schemeClr val="tx1"/>
                </a:solidFill>
              </a:rPr>
              <a:t> английского языка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I</a:t>
            </a:r>
            <a:r>
              <a:rPr lang="tt-RU" b="1" dirty="0" smtClean="0">
                <a:solidFill>
                  <a:schemeClr val="tx1"/>
                </a:solidFill>
              </a:rPr>
              <a:t> кв.категория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5662" cy="179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Эффективные методы обучения английскому языку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Дифференцированный/индивидуальный подход к обучающимся</a:t>
            </a:r>
          </a:p>
          <a:p>
            <a:pPr marL="0" indent="457200"/>
            <a:r>
              <a:rPr lang="ru-RU" dirty="0" smtClean="0"/>
              <a:t>Учет индивидуальных и национальных особенностей детей.</a:t>
            </a:r>
          </a:p>
          <a:p>
            <a:pPr marL="0" indent="457200"/>
            <a:r>
              <a:rPr lang="ru-RU" dirty="0" smtClean="0"/>
              <a:t>Подбор заданий в соответствии с уровнем обученности.</a:t>
            </a:r>
          </a:p>
          <a:p>
            <a:pPr marL="0" indent="457200"/>
            <a:r>
              <a:rPr lang="ru-RU" dirty="0" smtClean="0"/>
              <a:t>Привлечение к участию во внеурочной деятельности по английскому языку.</a:t>
            </a:r>
          </a:p>
          <a:p>
            <a:pPr marL="0" indent="45720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4237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Эффективные методы обучения английскому языку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Использование игровой технологии</a:t>
            </a:r>
          </a:p>
          <a:p>
            <a:r>
              <a:rPr lang="ru-RU" dirty="0" smtClean="0"/>
              <a:t>Фонетические, лексические, грамматические игры для более эффективного усвоения материала.</a:t>
            </a:r>
          </a:p>
          <a:p>
            <a:r>
              <a:rPr lang="ru-RU" dirty="0" smtClean="0"/>
              <a:t>Сюжетно-ролевые игры (данные игры повышают мотивацию к изучению иностранного языка, дети, которым даже очень сложно дается язык, хотят участвовать и начинают с изучения небольших реплик).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444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Игровая технология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1556792"/>
            <a:ext cx="4038600" cy="460851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5165" y="2969568"/>
            <a:ext cx="4038600" cy="3888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1285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Эффективные методы обучения английскому языку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ru-RU" b="1" dirty="0" smtClean="0"/>
              <a:t>Метод обучения в сотрудничестве</a:t>
            </a:r>
          </a:p>
          <a:p>
            <a:r>
              <a:rPr lang="ru-RU" dirty="0" smtClean="0"/>
              <a:t>Обучение в сотрудничестве с учителем (выполнение команд/просьб учителя, ответы на вопросы учителя и пр.).</a:t>
            </a:r>
          </a:p>
          <a:p>
            <a:r>
              <a:rPr lang="ru-RU" dirty="0" smtClean="0"/>
              <a:t>Работа в парах (дети стремятся выполнить задание качественно, помочь друг другу).</a:t>
            </a:r>
          </a:p>
          <a:p>
            <a:r>
              <a:rPr lang="ru-RU" dirty="0" smtClean="0"/>
              <a:t>Работа в группах (дети разделены на группы таким образом, чтобы сильные ученики помогали слабым, а слабые чувствовали себя значимыми и вовлеченными в процесс обучения).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1285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Обучение в сотрудничестве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1822" y="1772816"/>
            <a:ext cx="4038600" cy="352856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0032" y="2086658"/>
            <a:ext cx="4038600" cy="3960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02961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Проектная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824"/>
            <a:ext cx="4038600" cy="468052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4048" y="2060674"/>
            <a:ext cx="4038600" cy="4104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1285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Эффективные методы обучения английскому языку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5043510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ru-RU" sz="3400" b="1" dirty="0" smtClean="0"/>
              <a:t>Использование ИКТ технологий</a:t>
            </a:r>
          </a:p>
          <a:p>
            <a:r>
              <a:rPr lang="ru-RU" sz="3400" dirty="0" smtClean="0"/>
              <a:t>Использование презентаций </a:t>
            </a:r>
            <a:r>
              <a:rPr lang="en-US" sz="3400" dirty="0" smtClean="0"/>
              <a:t>MS PowerPoint </a:t>
            </a:r>
            <a:r>
              <a:rPr lang="ru-RU" sz="3400" dirty="0" smtClean="0"/>
              <a:t> с целью наглядности и для введения/ закрепления материала.</a:t>
            </a:r>
          </a:p>
          <a:p>
            <a:r>
              <a:rPr lang="ru-RU" sz="3400" dirty="0" smtClean="0"/>
              <a:t>Использование видеоматериалов на английском языке: </a:t>
            </a:r>
            <a:r>
              <a:rPr lang="en-US" sz="3400" dirty="0" smtClean="0"/>
              <a:t>Talking Flashcards (</a:t>
            </a:r>
            <a:r>
              <a:rPr lang="ru-RU" sz="3400" dirty="0" smtClean="0"/>
              <a:t>введение/закрепление новой лексики), видеоклипы английских песен, видеоролики с диалогами, рифмовками, стихами.</a:t>
            </a:r>
          </a:p>
          <a:p>
            <a:r>
              <a:rPr lang="ru-RU" sz="3400" dirty="0" smtClean="0"/>
              <a:t>Просмотр мультфильмов на английском языке и их озвучивание (дети хорошо запоминают слова из мультиков или видео - </a:t>
            </a:r>
            <a:r>
              <a:rPr lang="ru-RU" sz="3400" smtClean="0"/>
              <a:t>роликов).</a:t>
            </a:r>
            <a:endParaRPr lang="ru-RU" sz="3400" dirty="0" smtClean="0"/>
          </a:p>
          <a:p>
            <a:r>
              <a:rPr lang="ru-RU" sz="3400" dirty="0" smtClean="0"/>
              <a:t>Использование видеороликов с грамматическим материалом для введения/закрепления грамматики.</a:t>
            </a:r>
          </a:p>
          <a:p>
            <a:r>
              <a:rPr lang="ru-RU" sz="3400" dirty="0" smtClean="0"/>
              <a:t>Использование электронных приложений к учебникам, электронной доски, выполнение учениками интерактивных упражнений.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2961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Flashcards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42" y="1596085"/>
            <a:ext cx="3720958" cy="5261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682752" cy="520798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Выводы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54006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Преодоление многих трудностей при обучении детей мигрантов возможно при правильном (дифференцированном) подходе к детям и выбору наиболее эффективных методов обучения.</a:t>
            </a:r>
          </a:p>
          <a:p>
            <a:r>
              <a:rPr lang="ru-RU" sz="2400" dirty="0" smtClean="0"/>
              <a:t>Для построения адекватной модели обучения детей мигрантов рекомендуется использовать социокультурный подход с учетом национального контекста конкретной страны, с одной стороны, и уровня обучения, целей и задач конкретного образовательного учреждения, с другой стороны. </a:t>
            </a:r>
          </a:p>
          <a:p>
            <a:r>
              <a:rPr lang="ru-RU" sz="2400" dirty="0"/>
              <a:t>Необходим комплексный подход к решению проблем языковой и </a:t>
            </a:r>
            <a:r>
              <a:rPr lang="ru-RU" sz="2400" dirty="0" err="1"/>
              <a:t>социокультуной</a:t>
            </a:r>
            <a:r>
              <a:rPr lang="ru-RU" sz="2400" dirty="0"/>
              <a:t> адаптации детей мигрантов на основе обучения </a:t>
            </a:r>
            <a:r>
              <a:rPr lang="ru-RU" sz="2400" dirty="0" smtClean="0"/>
              <a:t> </a:t>
            </a:r>
            <a:r>
              <a:rPr lang="ru-RU" sz="2400" dirty="0"/>
              <a:t>языку и межкультурной коммуникации, включая воспитательную работу.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4237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gray">
          <a:xfrm>
            <a:off x="500034" y="2357430"/>
            <a:ext cx="7901014" cy="146687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Спасибо за внимание</a:t>
            </a:r>
            <a:r>
              <a:rPr lang="en-US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!</a:t>
            </a:r>
            <a:endParaRPr lang="ru-RU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7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Мнения экспертов о проблеме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Детям-мигрантам чрезвычайно сложно изучать иностранный язык в силу незнания русского языка.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Никаких сложностей возникать не должно при </a:t>
            </a:r>
            <a:r>
              <a:rPr lang="ru-RU" b="1" i="1" dirty="0" smtClean="0"/>
              <a:t>правильном подходе к детям и методике преподавания</a:t>
            </a:r>
            <a:r>
              <a:rPr lang="ru-RU" dirty="0" smtClean="0"/>
              <a:t>. Изучение другого иностранного языка никак не связано с незнанием языка страны пребывания.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455"/>
            <a:ext cx="1115616" cy="146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212" y="294327"/>
            <a:ext cx="73916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Особенности английского языка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329642" cy="528641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Порядок слов в предложении по четким правилам.</a:t>
            </a:r>
          </a:p>
          <a:p>
            <a:r>
              <a:rPr lang="ru-RU" sz="2800" dirty="0" smtClean="0"/>
              <a:t>Отсутствие падежей у существительных, формы существительных не меняются.</a:t>
            </a:r>
          </a:p>
          <a:p>
            <a:r>
              <a:rPr lang="ru-RU" sz="2800" dirty="0" smtClean="0"/>
              <a:t>Местоимения – три падежных формы.</a:t>
            </a:r>
          </a:p>
          <a:p>
            <a:r>
              <a:rPr lang="ru-RU" sz="2800" dirty="0" smtClean="0"/>
              <a:t>Форма прилагательных и причастий не изменяется по родам, падежам и числам.</a:t>
            </a:r>
          </a:p>
          <a:p>
            <a:r>
              <a:rPr lang="ru-RU" sz="2800" dirty="0" smtClean="0"/>
              <a:t>Неодушевленные существительные не изменяются по родам.</a:t>
            </a:r>
          </a:p>
          <a:p>
            <a:r>
              <a:rPr lang="ru-RU" sz="2800" dirty="0" smtClean="0"/>
              <a:t>Числительные имеют одну форму и не изменяются по падежам.</a:t>
            </a:r>
          </a:p>
          <a:p>
            <a:r>
              <a:rPr lang="ru-RU" sz="2800" dirty="0" smtClean="0"/>
              <a:t>Более простая пунктуация.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1187624" cy="1320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04" y="15470"/>
            <a:ext cx="1326444" cy="749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Эффективные методы обучения английскому языку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Обеспечение погружения в языковою среду</a:t>
            </a:r>
          </a:p>
          <a:p>
            <a:r>
              <a:rPr lang="ru-RU" dirty="0" smtClean="0"/>
              <a:t>Преподавание предмета на английском языке без перехода на русский язык.</a:t>
            </a:r>
          </a:p>
          <a:p>
            <a:r>
              <a:rPr lang="ru-RU" dirty="0" smtClean="0"/>
              <a:t>Сопровождение фраз и команд жестами (без перевода).</a:t>
            </a:r>
          </a:p>
          <a:p>
            <a:r>
              <a:rPr lang="ru-RU" dirty="0" smtClean="0"/>
              <a:t>Использование аутентичных английских стихов, рифмовок, разминок, песен, подобранных в соответствии с лексической/ грамматической темой.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765"/>
            <a:ext cx="1115616" cy="146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Просьбы, команды, жесты</a:t>
            </a:r>
            <a:endParaRPr lang="ru-RU" dirty="0"/>
          </a:p>
        </p:txBody>
      </p:sp>
      <p:pic>
        <p:nvPicPr>
          <p:cNvPr id="5" name="Содержимое 4" descr="Imagen1f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9952" y="1512356"/>
            <a:ext cx="3752320" cy="2759206"/>
          </a:xfrm>
        </p:spPr>
      </p:pic>
      <p:pic>
        <p:nvPicPr>
          <p:cNvPr id="6" name="Содержимое 5" descr="Imagen1g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601118"/>
            <a:ext cx="4429124" cy="325688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1285"/>
            <a:ext cx="1115665" cy="1469263"/>
          </a:xfrm>
          <a:prstGeom prst="rect">
            <a:avLst/>
          </a:prstGeom>
        </p:spPr>
      </p:pic>
      <p:pic>
        <p:nvPicPr>
          <p:cNvPr id="7" name="Содержимое 8" descr="Imagen1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1095" y="4445059"/>
            <a:ext cx="3096344" cy="2276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Эффективные методы обучения английскому языку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Обеспечение наглядности</a:t>
            </a:r>
          </a:p>
          <a:p>
            <a:r>
              <a:rPr lang="ru-RU" dirty="0" smtClean="0"/>
              <a:t>Использование </a:t>
            </a:r>
            <a:r>
              <a:rPr lang="ru-RU" b="1" dirty="0" smtClean="0"/>
              <a:t>тематических плакатов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Использование цветных карточек с изображением предметов по теме – </a:t>
            </a:r>
            <a:r>
              <a:rPr lang="en-US" b="1" dirty="0" smtClean="0"/>
              <a:t>flashcards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Использование различных </a:t>
            </a:r>
            <a:r>
              <a:rPr lang="ru-RU" b="1" dirty="0" smtClean="0"/>
              <a:t>схем, таблиц </a:t>
            </a:r>
            <a:r>
              <a:rPr lang="ru-RU" dirty="0" smtClean="0"/>
              <a:t>для упрощения восприятия грамматического материала.</a:t>
            </a:r>
          </a:p>
          <a:p>
            <a:r>
              <a:rPr lang="ru-RU" dirty="0" smtClean="0"/>
              <a:t>Использование </a:t>
            </a:r>
            <a:r>
              <a:rPr lang="ru-RU" b="1" dirty="0" smtClean="0"/>
              <a:t>раздаточного материала</a:t>
            </a:r>
            <a:r>
              <a:rPr lang="ru-RU" dirty="0" smtClean="0"/>
              <a:t>: карточек, картинок для отработки лексики/ грамматики.</a:t>
            </a:r>
          </a:p>
          <a:p>
            <a:r>
              <a:rPr lang="ru-RU" dirty="0" smtClean="0"/>
              <a:t>Использование «</a:t>
            </a:r>
            <a:r>
              <a:rPr lang="ru-RU" b="1" dirty="0" smtClean="0"/>
              <a:t>словарей в картинках</a:t>
            </a:r>
            <a:r>
              <a:rPr lang="ru-RU" dirty="0" smtClean="0"/>
              <a:t>» без перевода на русский язык.</a:t>
            </a:r>
          </a:p>
          <a:p>
            <a:r>
              <a:rPr lang="ru-RU" dirty="0" smtClean="0"/>
              <a:t>Использование </a:t>
            </a:r>
            <a:r>
              <a:rPr lang="en-US" dirty="0" smtClean="0"/>
              <a:t> </a:t>
            </a:r>
            <a:r>
              <a:rPr lang="ru-RU" dirty="0" smtClean="0"/>
              <a:t>готовых </a:t>
            </a:r>
            <a:r>
              <a:rPr lang="en-US" b="1" dirty="0" smtClean="0"/>
              <a:t>worksheets</a:t>
            </a:r>
            <a:r>
              <a:rPr lang="ru-RU" dirty="0" smtClean="0"/>
              <a:t> на английском языке для закрепления учебного материала.</a:t>
            </a:r>
            <a:endParaRPr lang="en-US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1285"/>
            <a:ext cx="1115665" cy="1469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Тематические плакаты</a:t>
            </a:r>
            <a:endParaRPr lang="ru-RU" b="1" dirty="0"/>
          </a:p>
        </p:txBody>
      </p:sp>
      <p:pic>
        <p:nvPicPr>
          <p:cNvPr id="5" name="Содержимое 4" descr="cover_image_bi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053" y="1844824"/>
            <a:ext cx="4429124" cy="3109614"/>
          </a:xfrm>
        </p:spPr>
      </p:pic>
      <p:pic>
        <p:nvPicPr>
          <p:cNvPr id="6" name="Содержимое 5" descr="120404687-shape-flash-cards-2d-shape-flashcards-or-flashcards-on-white-background-vecto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857496"/>
            <a:ext cx="4426090" cy="40005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1285"/>
            <a:ext cx="1115665" cy="1469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Словари в картинках</a:t>
            </a:r>
            <a:endParaRPr lang="ru-RU" b="1" dirty="0"/>
          </a:p>
        </p:txBody>
      </p:sp>
      <p:pic>
        <p:nvPicPr>
          <p:cNvPr id="5" name="Содержимое 4" descr="clothes_in_english_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93329" y="1335802"/>
            <a:ext cx="3989479" cy="5643578"/>
          </a:xfrm>
        </p:spPr>
      </p:pic>
      <p:pic>
        <p:nvPicPr>
          <p:cNvPr id="8" name="Содержимое 7" descr="clothes_in_english_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335802"/>
            <a:ext cx="3903992" cy="55221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1285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494" y="274638"/>
            <a:ext cx="7424305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Готовые задания </a:t>
            </a:r>
            <a:r>
              <a:rPr lang="en-US" b="1" dirty="0" smtClean="0"/>
              <a:t>WORKSHEETS</a:t>
            </a:r>
            <a:endParaRPr lang="ru-RU" b="1" dirty="0"/>
          </a:p>
        </p:txBody>
      </p:sp>
      <p:pic>
        <p:nvPicPr>
          <p:cNvPr id="5" name="Содержимое 4" descr="clothes_odezhda_na_anglijskom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0672" y="1364442"/>
            <a:ext cx="3790625" cy="5361839"/>
          </a:xfrm>
        </p:spPr>
      </p:pic>
      <p:pic>
        <p:nvPicPr>
          <p:cNvPr id="6" name="Содержимое 5" descr="24966_06844376f5e83ee4e0285f44e352d31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6248" y="1785926"/>
            <a:ext cx="4552389" cy="44291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7" y="78089"/>
            <a:ext cx="976775" cy="12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a236f5b1f83fdcb5aa44dc21115915151d8720"/>
</p:tagLst>
</file>

<file path=ppt/theme/theme1.xml><?xml version="1.0" encoding="utf-8"?>
<a:theme xmlns:a="http://schemas.openxmlformats.org/drawingml/2006/main" name="izuchaem-inostranniy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izuchaem-inostranniy</Template>
  <TotalTime>423</TotalTime>
  <Words>595</Words>
  <Application>Microsoft Office PowerPoint</Application>
  <PresentationFormat>Экран (4:3)</PresentationFormat>
  <Paragraphs>62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izuchaem-inostranniy</vt:lpstr>
      <vt:lpstr>Сложности при обучении детей-инофонов английскому языку и пути их преодоления</vt:lpstr>
      <vt:lpstr>Мнения экспертов о проблеме</vt:lpstr>
      <vt:lpstr>Особенности английского языка</vt:lpstr>
      <vt:lpstr>Эффективные методы обучения английскому языку</vt:lpstr>
      <vt:lpstr>Просьбы, команды, жесты</vt:lpstr>
      <vt:lpstr>Эффективные методы обучения английскому языку</vt:lpstr>
      <vt:lpstr>Тематические плакаты</vt:lpstr>
      <vt:lpstr>Словари в картинках</vt:lpstr>
      <vt:lpstr>Готовые задания WORKSHEETS</vt:lpstr>
      <vt:lpstr>Эффективные методы обучения английскому языку</vt:lpstr>
      <vt:lpstr>Эффективные методы обучения английскому языку</vt:lpstr>
      <vt:lpstr>Игровая технология</vt:lpstr>
      <vt:lpstr>Эффективные методы обучения английскому языку</vt:lpstr>
      <vt:lpstr>Обучение в сотрудничестве</vt:lpstr>
      <vt:lpstr>Проектная деятельность</vt:lpstr>
      <vt:lpstr>Эффективные методы обучения английскому языку</vt:lpstr>
      <vt:lpstr>Talking Flashcards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Irina Zhukova</dc:creator>
  <cp:lastModifiedBy>Dir1</cp:lastModifiedBy>
  <cp:revision>44</cp:revision>
  <dcterms:created xsi:type="dcterms:W3CDTF">2020-01-23T10:31:50Z</dcterms:created>
  <dcterms:modified xsi:type="dcterms:W3CDTF">2024-02-14T12:21:13Z</dcterms:modified>
</cp:coreProperties>
</file>