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6858000" cy="9906000" type="A4"/>
  <p:notesSz cx="6807200" cy="99393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22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28.06.2014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4591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28.06.2014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3415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28.06.2014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0680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28.06.2014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6508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28.06.2014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1398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28.06.2014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3711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28.06.2014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5459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28.06.2014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782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28.06.2014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4166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28.06.2014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9294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28.06.2014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1811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8D17DD-40EC-4A9D-A525-598AE7425165}" type="datetimeFigureOut">
              <a:rPr lang="ru-RU" smtClean="0"/>
              <a:t>28.06.2014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0349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vashkontrol.ru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vashkontrol.r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iagBrick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92100" y="1092200"/>
            <a:ext cx="1473200" cy="30480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Заявитель</a:t>
            </a:r>
            <a:endParaRPr lang="ru-RU" sz="1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78391" y="194084"/>
            <a:ext cx="46454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БЛОК-СХЕМА ПРЕДОСТАВЛЕНИЯ </a:t>
            </a:r>
          </a:p>
          <a:p>
            <a:pPr algn="ctr"/>
            <a:r>
              <a:rPr lang="ru-RU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ГОСУДАРСТВЕННОЙ УСЛУГИ </a:t>
            </a:r>
            <a:endParaRPr lang="ru-RU" sz="16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88131" y="1710611"/>
            <a:ext cx="2039144" cy="67413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Заявление о выдаче лицензии на приобретения оружия</a:t>
            </a:r>
            <a:endParaRPr lang="ru-RU" sz="1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405062" y="952500"/>
            <a:ext cx="1916111" cy="6184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 полноты сведений и наличия всех документов</a:t>
            </a:r>
            <a:endParaRPr lang="ru-RU" sz="1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348160" y="1710611"/>
            <a:ext cx="2311401" cy="935491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Подтверждена полнота сведений в заявлении, предоставлены все необходимые документы </a:t>
            </a:r>
            <a:endParaRPr lang="ru-RU" sz="1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465635" y="2891572"/>
            <a:ext cx="50165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ДА</a:t>
            </a:r>
            <a:endParaRPr lang="ru-RU" sz="1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991220" y="2889100"/>
            <a:ext cx="635001" cy="3048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НЕТ</a:t>
            </a:r>
            <a:endParaRPr lang="ru-RU" sz="1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835520" y="3436898"/>
            <a:ext cx="1790701" cy="624364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Возврат заявления и документов с указанием причин</a:t>
            </a:r>
            <a:endParaRPr lang="ru-RU" sz="1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3" name="Прямая со стрелкой 22"/>
          <p:cNvCxnSpPr/>
          <p:nvPr/>
        </p:nvCxnSpPr>
        <p:spPr>
          <a:xfrm flipH="1">
            <a:off x="1028700" y="1400638"/>
            <a:ext cx="394" cy="30997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flipH="1">
            <a:off x="4346574" y="1384601"/>
            <a:ext cx="1296984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 flipH="1">
            <a:off x="1257300" y="3193025"/>
            <a:ext cx="2382" cy="65168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flipH="1">
            <a:off x="1257300" y="3193025"/>
            <a:ext cx="476647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Скругленный прямоугольник 39"/>
          <p:cNvSpPr/>
          <p:nvPr/>
        </p:nvSpPr>
        <p:spPr>
          <a:xfrm>
            <a:off x="1727200" y="2773925"/>
            <a:ext cx="2387600" cy="838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Прием документов по описи, выдача заявителю одного экземпляра описи и талона-уведомления</a:t>
            </a:r>
            <a:endParaRPr lang="ru-RU" sz="1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9" name="Прямая со стрелкой 58"/>
          <p:cNvCxnSpPr/>
          <p:nvPr/>
        </p:nvCxnSpPr>
        <p:spPr>
          <a:xfrm flipH="1">
            <a:off x="5624507" y="1392620"/>
            <a:ext cx="394" cy="30997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 стрелкой 59"/>
          <p:cNvCxnSpPr>
            <a:endCxn id="10" idx="0"/>
          </p:cNvCxnSpPr>
          <p:nvPr/>
        </p:nvCxnSpPr>
        <p:spPr>
          <a:xfrm>
            <a:off x="6300777" y="2646102"/>
            <a:ext cx="0" cy="252000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 стрелкой 61"/>
          <p:cNvCxnSpPr/>
          <p:nvPr/>
        </p:nvCxnSpPr>
        <p:spPr>
          <a:xfrm>
            <a:off x="4718037" y="2637100"/>
            <a:ext cx="0" cy="25200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 стрелкой 62"/>
          <p:cNvCxnSpPr/>
          <p:nvPr/>
        </p:nvCxnSpPr>
        <p:spPr>
          <a:xfrm>
            <a:off x="6384920" y="3193025"/>
            <a:ext cx="0" cy="252000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 стрелкой 63"/>
          <p:cNvCxnSpPr/>
          <p:nvPr/>
        </p:nvCxnSpPr>
        <p:spPr>
          <a:xfrm flipH="1" flipV="1">
            <a:off x="4114800" y="3041500"/>
            <a:ext cx="340907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Скругленный прямоугольник 66"/>
          <p:cNvSpPr/>
          <p:nvPr/>
        </p:nvSpPr>
        <p:spPr>
          <a:xfrm>
            <a:off x="290515" y="3847614"/>
            <a:ext cx="1938335" cy="8278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Регистрация заявления, внесение сведений в АИПС «Оружие-МВД»</a:t>
            </a:r>
            <a:endParaRPr lang="ru-RU" sz="1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" name="Скругленный прямоугольник 70"/>
          <p:cNvSpPr/>
          <p:nvPr/>
        </p:nvSpPr>
        <p:spPr>
          <a:xfrm>
            <a:off x="2474409" y="3844711"/>
            <a:ext cx="2067111" cy="1489289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 полноты и достоверности сведений и возможности выполнения требований по сохранности оружия</a:t>
            </a:r>
            <a:endParaRPr lang="ru-RU" sz="1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Скругленный прямоугольник 71"/>
          <p:cNvSpPr/>
          <p:nvPr/>
        </p:nvSpPr>
        <p:spPr>
          <a:xfrm>
            <a:off x="4690876" y="4265757"/>
            <a:ext cx="1686102" cy="586301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Выявлены препятствия для выдачи лицензии</a:t>
            </a:r>
            <a:endParaRPr lang="ru-RU" sz="1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" name="Скругленный прямоугольник 72"/>
          <p:cNvSpPr/>
          <p:nvPr/>
        </p:nvSpPr>
        <p:spPr>
          <a:xfrm>
            <a:off x="6154731" y="5080856"/>
            <a:ext cx="501650" cy="3048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ДА</a:t>
            </a:r>
            <a:endParaRPr lang="ru-RU" sz="1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4" name="Скругленный прямоугольник 73"/>
          <p:cNvSpPr/>
          <p:nvPr/>
        </p:nvSpPr>
        <p:spPr>
          <a:xfrm>
            <a:off x="5008384" y="5577744"/>
            <a:ext cx="1686102" cy="876396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Утверждение заключения об отказе выдачи лицензии</a:t>
            </a:r>
            <a:endParaRPr lang="ru-RU" sz="1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5" name="Прямая со стрелкой 74"/>
          <p:cNvCxnSpPr/>
          <p:nvPr/>
        </p:nvCxnSpPr>
        <p:spPr>
          <a:xfrm flipH="1">
            <a:off x="6552560" y="4594860"/>
            <a:ext cx="640" cy="467641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 стрелкой 76"/>
          <p:cNvCxnSpPr/>
          <p:nvPr/>
        </p:nvCxnSpPr>
        <p:spPr>
          <a:xfrm flipH="1">
            <a:off x="6376978" y="4594860"/>
            <a:ext cx="175582" cy="0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 стрелкой 78"/>
          <p:cNvCxnSpPr>
            <a:stCxn id="73" idx="2"/>
          </p:cNvCxnSpPr>
          <p:nvPr/>
        </p:nvCxnSpPr>
        <p:spPr>
          <a:xfrm>
            <a:off x="6405556" y="5385656"/>
            <a:ext cx="0" cy="210443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 стрелкой 80"/>
          <p:cNvCxnSpPr>
            <a:stCxn id="71" idx="3"/>
            <a:endCxn id="72" idx="1"/>
          </p:cNvCxnSpPr>
          <p:nvPr/>
        </p:nvCxnSpPr>
        <p:spPr>
          <a:xfrm flipV="1">
            <a:off x="4541520" y="4558908"/>
            <a:ext cx="149356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 стрелкой 83"/>
          <p:cNvCxnSpPr/>
          <p:nvPr/>
        </p:nvCxnSpPr>
        <p:spPr>
          <a:xfrm>
            <a:off x="2228850" y="4261526"/>
            <a:ext cx="245559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Скругленный прямоугольник 85"/>
          <p:cNvSpPr/>
          <p:nvPr/>
        </p:nvSpPr>
        <p:spPr>
          <a:xfrm>
            <a:off x="3971012" y="5577743"/>
            <a:ext cx="719863" cy="343699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НЕТ</a:t>
            </a:r>
            <a:endParaRPr lang="ru-RU" sz="1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7" name="Прямая со стрелкой 86"/>
          <p:cNvCxnSpPr>
            <a:endCxn id="86" idx="3"/>
          </p:cNvCxnSpPr>
          <p:nvPr/>
        </p:nvCxnSpPr>
        <p:spPr>
          <a:xfrm flipH="1" flipV="1">
            <a:off x="4690875" y="5749593"/>
            <a:ext cx="250825" cy="350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 стрелкой 89"/>
          <p:cNvCxnSpPr/>
          <p:nvPr/>
        </p:nvCxnSpPr>
        <p:spPr>
          <a:xfrm flipH="1">
            <a:off x="4933463" y="4852058"/>
            <a:ext cx="0" cy="901011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Скругленный прямоугольник 91"/>
          <p:cNvSpPr/>
          <p:nvPr/>
        </p:nvSpPr>
        <p:spPr>
          <a:xfrm>
            <a:off x="2141751" y="5605584"/>
            <a:ext cx="1686102" cy="876396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Утверждение решения о выдаче лицензии на оружие</a:t>
            </a:r>
            <a:endParaRPr lang="ru-RU" sz="1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3" name="Прямая со стрелкой 92"/>
          <p:cNvCxnSpPr/>
          <p:nvPr/>
        </p:nvCxnSpPr>
        <p:spPr>
          <a:xfrm flipH="1" flipV="1">
            <a:off x="3827853" y="6232192"/>
            <a:ext cx="457400" cy="350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Скругленный прямоугольник 94"/>
          <p:cNvSpPr/>
          <p:nvPr/>
        </p:nvSpPr>
        <p:spPr>
          <a:xfrm>
            <a:off x="253823" y="5577742"/>
            <a:ext cx="1686102" cy="1102457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Уведомление заявителя об уплате единовременного сбора</a:t>
            </a:r>
            <a:endParaRPr lang="ru-RU" sz="1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6" name="Прямая со стрелкой 95"/>
          <p:cNvCxnSpPr/>
          <p:nvPr/>
        </p:nvCxnSpPr>
        <p:spPr>
          <a:xfrm flipH="1">
            <a:off x="1939925" y="6043782"/>
            <a:ext cx="201826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Скругленный прямоугольник 97"/>
          <p:cNvSpPr/>
          <p:nvPr/>
        </p:nvSpPr>
        <p:spPr>
          <a:xfrm>
            <a:off x="253823" y="7023898"/>
            <a:ext cx="1511477" cy="844540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Оформление и подписание лицензии на оружие</a:t>
            </a:r>
            <a:endParaRPr lang="ru-RU" sz="1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0" name="Прямая со стрелкой 99"/>
          <p:cNvCxnSpPr/>
          <p:nvPr/>
        </p:nvCxnSpPr>
        <p:spPr>
          <a:xfrm>
            <a:off x="2084787" y="1297530"/>
            <a:ext cx="319881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Прямая со стрелкой 101"/>
          <p:cNvCxnSpPr/>
          <p:nvPr/>
        </p:nvCxnSpPr>
        <p:spPr>
          <a:xfrm flipH="1">
            <a:off x="2084393" y="1298825"/>
            <a:ext cx="0" cy="411786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Скругленный прямоугольник 103"/>
          <p:cNvSpPr/>
          <p:nvPr/>
        </p:nvSpPr>
        <p:spPr>
          <a:xfrm>
            <a:off x="2116049" y="7023898"/>
            <a:ext cx="3370351" cy="844540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Внесение сведений об оформленной лицензии в книгу регистрации заявлений и выдачи лицензий и в АИПС «Оружие-МВД»</a:t>
            </a:r>
            <a:endParaRPr lang="ru-RU" sz="1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5" name="Скругленный прямоугольник 104"/>
          <p:cNvSpPr/>
          <p:nvPr/>
        </p:nvSpPr>
        <p:spPr>
          <a:xfrm>
            <a:off x="3311435" y="8187823"/>
            <a:ext cx="3370351" cy="665261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Заявителем предоставлен документ с правильными реквизитами об уплате единовременного </a:t>
            </a:r>
            <a:r>
              <a:rPr lang="ru-RU" sz="1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4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бора </a:t>
            </a:r>
            <a:endParaRPr lang="ru-RU" sz="1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6" name="Скругленный прямоугольник 105"/>
          <p:cNvSpPr/>
          <p:nvPr/>
        </p:nvSpPr>
        <p:spPr>
          <a:xfrm>
            <a:off x="2474409" y="8368053"/>
            <a:ext cx="50165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ДА</a:t>
            </a:r>
            <a:endParaRPr lang="ru-RU" sz="1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7" name="Скругленный прямоугольник 106"/>
          <p:cNvSpPr/>
          <p:nvPr/>
        </p:nvSpPr>
        <p:spPr>
          <a:xfrm>
            <a:off x="6021380" y="9178559"/>
            <a:ext cx="635001" cy="3048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НЕТ</a:t>
            </a:r>
            <a:endParaRPr lang="ru-RU" sz="1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8" name="Скругленный прямоугольник 107"/>
          <p:cNvSpPr/>
          <p:nvPr/>
        </p:nvSpPr>
        <p:spPr>
          <a:xfrm>
            <a:off x="288131" y="8245963"/>
            <a:ext cx="1699719" cy="548979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Выдача лицензии на оружие</a:t>
            </a:r>
            <a:endParaRPr lang="ru-RU" sz="1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1" name="Прямая со стрелкой 110"/>
          <p:cNvCxnSpPr/>
          <p:nvPr/>
        </p:nvCxnSpPr>
        <p:spPr>
          <a:xfrm flipH="1">
            <a:off x="4285252" y="5915350"/>
            <a:ext cx="0" cy="316842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Прямая со стрелкой 113"/>
          <p:cNvCxnSpPr>
            <a:endCxn id="98" idx="0"/>
          </p:cNvCxnSpPr>
          <p:nvPr/>
        </p:nvCxnSpPr>
        <p:spPr>
          <a:xfrm flipH="1">
            <a:off x="1009562" y="6680199"/>
            <a:ext cx="0" cy="34369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Прямая со стрелкой 115"/>
          <p:cNvCxnSpPr/>
          <p:nvPr/>
        </p:nvCxnSpPr>
        <p:spPr>
          <a:xfrm>
            <a:off x="1765300" y="7437436"/>
            <a:ext cx="350749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Прямая со стрелкой 117"/>
          <p:cNvCxnSpPr>
            <a:endCxn id="105" idx="0"/>
          </p:cNvCxnSpPr>
          <p:nvPr/>
        </p:nvCxnSpPr>
        <p:spPr>
          <a:xfrm>
            <a:off x="4941612" y="7868438"/>
            <a:ext cx="0" cy="31938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Прямая со стрелкой 119"/>
          <p:cNvCxnSpPr>
            <a:endCxn id="106" idx="3"/>
          </p:cNvCxnSpPr>
          <p:nvPr/>
        </p:nvCxnSpPr>
        <p:spPr>
          <a:xfrm flipH="1" flipV="1">
            <a:off x="2976059" y="8520453"/>
            <a:ext cx="335376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Прямая со стрелкой 121"/>
          <p:cNvCxnSpPr/>
          <p:nvPr/>
        </p:nvCxnSpPr>
        <p:spPr>
          <a:xfrm flipH="1" flipV="1">
            <a:off x="2976059" y="8520452"/>
            <a:ext cx="335376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Прямая со стрелкой 122"/>
          <p:cNvCxnSpPr>
            <a:endCxn id="108" idx="3"/>
          </p:cNvCxnSpPr>
          <p:nvPr/>
        </p:nvCxnSpPr>
        <p:spPr>
          <a:xfrm flipH="1">
            <a:off x="1987850" y="8520452"/>
            <a:ext cx="486559" cy="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Прямая со стрелкой 124"/>
          <p:cNvCxnSpPr/>
          <p:nvPr/>
        </p:nvCxnSpPr>
        <p:spPr>
          <a:xfrm>
            <a:off x="6373210" y="8853084"/>
            <a:ext cx="0" cy="319385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Скругленный прямоугольник 125"/>
          <p:cNvSpPr/>
          <p:nvPr/>
        </p:nvSpPr>
        <p:spPr>
          <a:xfrm>
            <a:off x="2084393" y="8970894"/>
            <a:ext cx="3370351" cy="84454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Заявителю предлагается предоставить документ с правильными реквизитами об оплате единовременного сбора</a:t>
            </a:r>
            <a:endParaRPr lang="ru-RU" sz="1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27" name="Прямая со стрелкой 126"/>
          <p:cNvCxnSpPr>
            <a:endCxn id="126" idx="3"/>
          </p:cNvCxnSpPr>
          <p:nvPr/>
        </p:nvCxnSpPr>
        <p:spPr>
          <a:xfrm flipH="1">
            <a:off x="5454744" y="9330959"/>
            <a:ext cx="564379" cy="0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260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12665" t="3542" r="9151" b="3958"/>
          <a:stretch/>
        </p:blipFill>
        <p:spPr>
          <a:xfrm>
            <a:off x="422196" y="1022475"/>
            <a:ext cx="6030119" cy="3306271"/>
          </a:xfrm>
          <a:prstGeom prst="rect">
            <a:avLst/>
          </a:prstGeom>
          <a:ln w="3175"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314274" y="4602768"/>
            <a:ext cx="6233319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С 1 октября 2011 года в рамках реализации требований Федерального закона от 27 июля 2010 г. № 210-ФЗ «Об организации предоставления государственных и муниципальных услуг</a:t>
            </a:r>
            <a:r>
              <a:rPr lang="ru-RU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» </a:t>
            </a:r>
            <a:r>
              <a:rPr lang="ru-RU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МВД России приступило к предоставлению государственных услуг и функций в упрощенном порядке.</a:t>
            </a:r>
          </a:p>
          <a:p>
            <a:pPr algn="just"/>
            <a:endParaRPr lang="ru-RU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just"/>
            <a:r>
              <a:rPr lang="ru-RU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В настоящее время гражданину для получения государственной услуги от МВД России требуется предъявить минимальное количество документов, как правило, имеющихся у него на руках. Большая часть сведений и документов запрашивается через систему межведомственного электронного взаимодействия в федеральных органах исполнительной власти, где она имеется.  </a:t>
            </a:r>
          </a:p>
          <a:p>
            <a:pPr algn="just"/>
            <a:endParaRPr lang="ru-RU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just"/>
            <a:r>
              <a:rPr lang="ru-RU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Граждане, имеющие доступ к сети интернет, могут воспользоваться всеми преимуществами быстрого и бесконтактного документооборота и получить необходимые услуги без потери времени и качества. Зарегистрировавшись один раз на сайте </a:t>
            </a:r>
            <a:r>
              <a:rPr lang="ru-RU" sz="1400" b="1" u="sng" dirty="0">
                <a:latin typeface="Courier New" panose="02070309020205020404" pitchFamily="49" charset="0"/>
                <a:cs typeface="Courier New" panose="02070309020205020404" pitchFamily="49" charset="0"/>
              </a:rPr>
              <a:t>www.gosuslugi.ru</a:t>
            </a:r>
            <a:r>
              <a:rPr lang="ru-RU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Вы получите доступ ко всем услугам портала, в том числе и тем, которые оказываются МВД России.</a:t>
            </a:r>
            <a:endParaRPr lang="ru-RU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4409" y="258190"/>
            <a:ext cx="56418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«Электронное МВД»</a:t>
            </a:r>
          </a:p>
        </p:txBody>
      </p:sp>
    </p:spTree>
    <p:extLst>
      <p:ext uri="{BB962C8B-B14F-4D97-AF65-F5344CB8AC3E}">
        <p14:creationId xmlns:p14="http://schemas.microsoft.com/office/powerpoint/2010/main" val="2163467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6000">
              <a:schemeClr val="accent2">
                <a:lumMod val="40000"/>
                <a:lumOff val="60000"/>
                <a:alpha val="20000"/>
              </a:schemeClr>
            </a:gs>
            <a:gs pos="20765">
              <a:schemeClr val="accent2">
                <a:lumMod val="40000"/>
                <a:lumOff val="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941" y="266607"/>
            <a:ext cx="6413679" cy="860072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18941" y="1378039"/>
            <a:ext cx="6413679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latin typeface="Courier New" panose="02070309020205020404" pitchFamily="49" charset="0"/>
                <a:cs typeface="Courier New" panose="02070309020205020404" pitchFamily="49" charset="0"/>
                <a:hlinkClick r:id="rId3"/>
              </a:rPr>
              <a:t>«Ваш контроль»</a:t>
            </a:r>
            <a:r>
              <a:rPr lang="ru-RU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помогает сделать получение государственных услуг удобным и эффективным, приблизить их к нуждам и запросам граждан. Вы можете помочь в достижении этой цели, если расскажете нам о своем опыте получения государственных услуг.</a:t>
            </a:r>
            <a:br>
              <a:rPr lang="ru-RU" sz="16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ru-RU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ru-RU" sz="16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ru-RU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Все ваши отзывы будут учтены при оценке работы чиновников. 12 декабря 2012 г. Правительство РФ приняло постановление №1284 «Об оценке гражданами эффективности деятельности руководителей территориальных органов федеральных органов исполнительной власти (их структурных подразделений) с учетом качества предоставления ими государственных услуг, а также о применении результатов указанной оценки как основания для принятия решений о досрочном прекращении исполнения соответствующими руководителями своих должностных обязанностей». Это постановление дает гражданам возможность напрямую влиять на качество государственных услуг, оценивая работу чиновников в конкретном месте, по конкретной услуге.</a:t>
            </a:r>
            <a:br>
              <a:rPr lang="ru-RU" sz="16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ru-RU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ru-RU" sz="16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ru-RU" sz="1600" b="1" dirty="0">
                <a:latin typeface="Courier New" panose="02070309020205020404" pitchFamily="49" charset="0"/>
                <a:cs typeface="Courier New" panose="02070309020205020404" pitchFamily="49" charset="0"/>
                <a:hlinkClick r:id="rId4"/>
              </a:rPr>
              <a:t>«Ваш контроль»</a:t>
            </a:r>
            <a:r>
              <a:rPr lang="ru-RU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собирает отзывы по разным каналам. Мы просим граждан, которые недавно получили государственную услугу, оценить ее качество, отправляя смс-сообщения, обращаясь к ним по телефону, проводя опросы через электронные терминалы в многофункциональных центрах и на Интернет-сайтах. </a:t>
            </a:r>
          </a:p>
        </p:txBody>
      </p:sp>
    </p:spTree>
    <p:extLst>
      <p:ext uri="{BB962C8B-B14F-4D97-AF65-F5344CB8AC3E}">
        <p14:creationId xmlns:p14="http://schemas.microsoft.com/office/powerpoint/2010/main" val="71760915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EFEFE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101</TotalTime>
  <Words>332</Words>
  <Application>Microsoft Office PowerPoint</Application>
  <PresentationFormat>Лист A4 (210x297 мм)</PresentationFormat>
  <Paragraphs>32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Courier New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HOME-PC</dc:creator>
  <cp:lastModifiedBy>Пользователь Windows</cp:lastModifiedBy>
  <cp:revision>15</cp:revision>
  <cp:lastPrinted>2014-06-28T05:08:51Z</cp:lastPrinted>
  <dcterms:created xsi:type="dcterms:W3CDTF">2014-06-27T16:13:02Z</dcterms:created>
  <dcterms:modified xsi:type="dcterms:W3CDTF">2014-06-28T05:16:22Z</dcterms:modified>
</cp:coreProperties>
</file>